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41"/>
  </p:handoutMasterIdLst>
  <p:sldIdLst>
    <p:sldId id="256" r:id="rId4"/>
    <p:sldId id="751" r:id="rId5"/>
    <p:sldId id="844" r:id="rId6"/>
    <p:sldId id="279" r:id="rId7"/>
    <p:sldId id="759" r:id="rId9"/>
    <p:sldId id="760" r:id="rId10"/>
    <p:sldId id="781" r:id="rId11"/>
    <p:sldId id="896" r:id="rId12"/>
    <p:sldId id="829" r:id="rId13"/>
    <p:sldId id="897" r:id="rId14"/>
    <p:sldId id="898" r:id="rId15"/>
    <p:sldId id="899" r:id="rId16"/>
    <p:sldId id="900" r:id="rId17"/>
    <p:sldId id="901" r:id="rId18"/>
    <p:sldId id="902" r:id="rId19"/>
    <p:sldId id="845" r:id="rId20"/>
    <p:sldId id="903" r:id="rId21"/>
    <p:sldId id="904" r:id="rId22"/>
    <p:sldId id="905" r:id="rId23"/>
    <p:sldId id="906" r:id="rId24"/>
    <p:sldId id="907" r:id="rId25"/>
    <p:sldId id="908" r:id="rId26"/>
    <p:sldId id="909" r:id="rId27"/>
    <p:sldId id="910" r:id="rId28"/>
    <p:sldId id="911" r:id="rId29"/>
    <p:sldId id="865" r:id="rId30"/>
    <p:sldId id="880" r:id="rId31"/>
    <p:sldId id="881" r:id="rId32"/>
    <p:sldId id="912" r:id="rId33"/>
    <p:sldId id="913" r:id="rId34"/>
    <p:sldId id="882" r:id="rId35"/>
    <p:sldId id="914" r:id="rId36"/>
    <p:sldId id="915" r:id="rId37"/>
    <p:sldId id="916" r:id="rId38"/>
    <p:sldId id="917" r:id="rId39"/>
    <p:sldId id="270" r:id="rId40"/>
  </p:sldIdLst>
  <p:sldSz cx="12192000" cy="6858000"/>
  <p:notesSz cx="7103745" cy="10234295"/>
  <p:embeddedFontLst>
    <p:embeddedFont>
      <p:font typeface="黑体" panose="02010609060101010101" charset="-122"/>
      <p:regular r:id="rId46"/>
    </p:embeddedFont>
    <p:embeddedFont>
      <p:font typeface="微软雅黑" panose="020B0503020204020204" charset="-122"/>
      <p:regular r:id="rId47"/>
    </p:embeddedFont>
    <p:embeddedFont>
      <p:font typeface="华文细黑" panose="02010600040101010101" charset="-122"/>
      <p:regular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3B96D"/>
    <a:srgbClr val="DAE3F3"/>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6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7.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9.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32.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tags" Target="../tags/tag34.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4" Type="http://schemas.openxmlformats.org/officeDocument/2006/relationships/slideLayout" Target="../slideLayouts/slideLayout14.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59.xml"/><Relationship Id="rId1" Type="http://schemas.openxmlformats.org/officeDocument/2006/relationships/tags" Target="../tags/tag5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1.xml"/><Relationship Id="rId1" Type="http://schemas.openxmlformats.org/officeDocument/2006/relationships/tags" Target="../tags/tag6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3.xml"/><Relationship Id="rId1" Type="http://schemas.openxmlformats.org/officeDocument/2006/relationships/tags" Target="../tags/tag6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tags" Target="../tags/tag65.xml"/><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67.xml"/><Relationship Id="rId1" Type="http://schemas.openxmlformats.org/officeDocument/2006/relationships/tags" Target="../tags/tag6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9.png"/><Relationship Id="rId2" Type="http://schemas.openxmlformats.org/officeDocument/2006/relationships/tags" Target="../tags/tag69.xml"/><Relationship Id="rId1" Type="http://schemas.openxmlformats.org/officeDocument/2006/relationships/tags" Target="../tags/tag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71.xml"/><Relationship Id="rId1" Type="http://schemas.openxmlformats.org/officeDocument/2006/relationships/tags" Target="../tags/tag70.xml"/></Relationships>
</file>

<file path=ppt/slides/_rels/slide26.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2" Type="http://schemas.openxmlformats.org/officeDocument/2006/relationships/slideLayout" Target="../slideLayouts/slideLayout14.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6" Type="http://schemas.openxmlformats.org/officeDocument/2006/relationships/slideLayout" Target="../slideLayouts/slideLayout14.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09.xml"/><Relationship Id="rId1" Type="http://schemas.openxmlformats.org/officeDocument/2006/relationships/tags" Target="../tags/tag108.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1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2.xml"/><Relationship Id="rId1" Type="http://schemas.openxmlformats.org/officeDocument/2006/relationships/tags" Target="../tags/tag11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4.xml"/><Relationship Id="rId1" Type="http://schemas.openxmlformats.org/officeDocument/2006/relationships/tags" Target="../tags/tag11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6.xml"/><Relationship Id="rId1" Type="http://schemas.openxmlformats.org/officeDocument/2006/relationships/tags" Target="../tags/tag11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18.xml"/><Relationship Id="rId1" Type="http://schemas.openxmlformats.org/officeDocument/2006/relationships/tags" Target="../tags/tag11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0.xml"/><Relationship Id="rId1" Type="http://schemas.openxmlformats.org/officeDocument/2006/relationships/tags" Target="../tags/tag11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22.xml"/><Relationship Id="rId1" Type="http://schemas.openxmlformats.org/officeDocument/2006/relationships/tags" Target="../tags/tag12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5" Type="http://schemas.openxmlformats.org/officeDocument/2006/relationships/slideLayout" Target="../slideLayouts/slideLayout14.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9495" y="2221230"/>
            <a:ext cx="10113010" cy="299974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衣帽整洁，修剪指甲，洗手，戴口罩。</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1）注射盘一套：配备棉签、弯盘、止血带、输液敷贴（或消毒小纱布和胶布）、瓶套、小垫枕、输液卡、笔、有秒针的表，必要时备小夹板及绷带。（2）无菌物品：加药用注射器及针头、输液器一套。（3）液体及药物：遵照医嘱准备。（4）输液架。</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了解输液的目的，排空大、小便，舒适卧位。</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保持环境安静、整洁、安全，消除干扰。</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1035" y="678815"/>
            <a:ext cx="10113010" cy="810260"/>
          </a:xfrm>
          <a:prstGeom prst="rect">
            <a:avLst/>
          </a:prstGeom>
          <a:noFill/>
        </p:spPr>
        <p:txBody>
          <a:bodyPr wrap="square" rtlCol="0">
            <a:spAutoFit/>
          </a:bodyPr>
          <a:lstStyle/>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ctr"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周围静脉输液术的操作步骤及要点说明见表 8-1。</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661035" y="1413510"/>
            <a:ext cx="4772660" cy="5237480"/>
          </a:xfrm>
          <a:prstGeom prst="rect">
            <a:avLst/>
          </a:prstGeom>
        </p:spPr>
      </p:pic>
      <p:pic>
        <p:nvPicPr>
          <p:cNvPr id="5" name="图片 4"/>
          <p:cNvPicPr>
            <a:picLocks noChangeAspect="1"/>
          </p:cNvPicPr>
          <p:nvPr/>
        </p:nvPicPr>
        <p:blipFill>
          <a:blip r:embed="rId3"/>
          <a:stretch>
            <a:fillRect/>
          </a:stretch>
        </p:blipFill>
        <p:spPr>
          <a:xfrm>
            <a:off x="6509385" y="2370455"/>
            <a:ext cx="5286375" cy="3324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17930"/>
            <a:ext cx="10870565" cy="47555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5035" y="1217930"/>
            <a:ext cx="10113010" cy="466153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（1）正确执行无菌操作。（2）在输液过程中，严格执行查对制度。（3）操作规范，轻、稳、准确，穿刺成功。（4）输液过程中，无药液浪费现象。</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对长期输液的患者，应当注意保护和合理使用静脉。（2）防止空气进入血管形成气栓，及时更换输液瓶，输液完毕后及时拔针。（3）根据患者年龄、病情、药物性质调节滴速。（4）患者发生输液反应时应当及时处理。</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向患者介绍常见的输液反应及防治方法，告知患者一旦出现输液反应，应立即使用呼叫器。（2）向患者说明决定输液速度的主要因素：年龄、病情及药物性质，告知患者不能自行随意调节输液速度以免发生意外。</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17930"/>
            <a:ext cx="10870565" cy="47555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25195" y="1472565"/>
            <a:ext cx="10113010"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（二）静脉留置针输液术</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静脉留置针又称套管针，作为头皮针的换代产品，已成为临床输液的主要工具。静脉留置针可用于静脉输液、输血、动脉及静脉抽血等，适用于长期输液、年老体弱，血管穿刺困难的患者。</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为患者建立静脉通路，便于抢救，适用于长期输液患者。</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同“外周静脉输液术”。</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同“周围静脉输液术”。另备静脉留置针一套，肝素帽一个、无菌注射</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器一副（内抽取生理盐水适量）。</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87095" y="868680"/>
            <a:ext cx="10113010" cy="92202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静脉留置针输液术的操作步骤及要点说明见表 8-2。</a:t>
            </a:r>
            <a:endParaRPr lang="en-US" altLang="zh-CN"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1005205" y="2059305"/>
            <a:ext cx="5021580" cy="4485640"/>
          </a:xfrm>
          <a:prstGeom prst="rect">
            <a:avLst/>
          </a:prstGeom>
        </p:spPr>
      </p:pic>
      <p:pic>
        <p:nvPicPr>
          <p:cNvPr id="5" name="图片 4"/>
          <p:cNvPicPr>
            <a:picLocks noChangeAspect="1"/>
          </p:cNvPicPr>
          <p:nvPr/>
        </p:nvPicPr>
        <p:blipFill>
          <a:blip r:embed="rId3"/>
          <a:stretch>
            <a:fillRect/>
          </a:stretch>
        </p:blipFill>
        <p:spPr>
          <a:xfrm>
            <a:off x="6371590" y="3130550"/>
            <a:ext cx="5295900" cy="2343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17930"/>
            <a:ext cx="10870565" cy="47555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15670" y="1502410"/>
            <a:ext cx="6548120"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同“周围静脉输液术”。</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（1）更换透明贴膜后，也要记录当时穿刺日期。</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（2）静脉套管针保留时间可参照使用说明。</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（3）每次输液前后应当检查患者穿刺部位及静脉走向有无红、肿，询问患者有关情况，发现异常时及时拔除导管，给予处理。</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同“周围静脉输液术”。</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269605" y="1597660"/>
            <a:ext cx="2862580" cy="3993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9745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四、输液速度与时间的计算</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36235" y="2172970"/>
            <a:ext cx="5636895" cy="13379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在输液过程中，点滴系数指每毫升溶液的滴数。常用的静脉输液器的点滴系数有 10，15，20 三种型号。静脉点滴的速度和时间可按下列公式计算：</a:t>
            </a:r>
            <a:endParaRPr lang="zh-CN" altLang="en-US"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pic>
        <p:nvPicPr>
          <p:cNvPr id="3" name="图片 2"/>
          <p:cNvPicPr>
            <a:picLocks noChangeAspect="1"/>
          </p:cNvPicPr>
          <p:nvPr/>
        </p:nvPicPr>
        <p:blipFill>
          <a:blip r:embed="rId4"/>
          <a:stretch>
            <a:fillRect/>
          </a:stretch>
        </p:blipFill>
        <p:spPr>
          <a:xfrm>
            <a:off x="6011545" y="4017010"/>
            <a:ext cx="4486275" cy="114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402715" y="2715260"/>
            <a:ext cx="1898650" cy="1822450"/>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（一）液体不滴</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839528" y="2715260"/>
            <a:ext cx="1898650" cy="1822450"/>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rPr>
                <a:t>（二）茂菲氏滴管内液面过高</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343015" y="2715260"/>
            <a:ext cx="1898650" cy="1822450"/>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（三）茂菲氏滴管内液面过低</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6" name="组合 105"/>
          <p:cNvGrpSpPr/>
          <p:nvPr/>
        </p:nvGrpSpPr>
        <p:grpSpPr>
          <a:xfrm>
            <a:off x="8714740" y="2715260"/>
            <a:ext cx="1898650" cy="1822450"/>
            <a:chOff x="13846" y="3890"/>
            <a:chExt cx="2990" cy="2870"/>
          </a:xfrm>
        </p:grpSpPr>
        <p:sp>
          <p:nvSpPr>
            <p:cNvPr id="58" name="椭圆 57"/>
            <p:cNvSpPr/>
            <p:nvPr>
              <p:custDataLst>
                <p:tags r:id="rId16"/>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7"/>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8"/>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57" name="矩形 56"/>
              <p:cNvSpPr/>
              <p:nvPr>
                <p:custDataLst>
                  <p:tags r:id="rId19"/>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2" name="文本框 61"/>
              <p:cNvSpPr txBox="1"/>
              <p:nvPr>
                <p:custDataLst>
                  <p:tags r:id="rId20"/>
                </p:custDataLst>
              </p:nvPr>
            </p:nvSpPr>
            <p:spPr>
              <a:xfrm>
                <a:off x="13929" y="4275"/>
                <a:ext cx="2830" cy="1366"/>
              </a:xfrm>
              <a:prstGeom prst="rect">
                <a:avLst/>
              </a:prstGeom>
              <a:noFill/>
            </p:spPr>
            <p:txBody>
              <a:bodyPr wrap="square" rtlCol="0" anchor="ctr" anchorCtr="0">
                <a:normAutofit lnSpcReduction="2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（四）输液过程中，茂菲氏滴管内液面自行下降</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sp>
        <p:nvSpPr>
          <p:cNvPr id="23" name="Title 6"/>
          <p:cNvSpPr txBox="1"/>
          <p:nvPr>
            <p:custDataLst>
              <p:tags r:id="rId2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五、常见输液故障及排除</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矩形: 剪去对角 3"/>
          <p:cNvSpPr/>
          <p:nvPr>
            <p:custDataLst>
              <p:tags r:id="rId22"/>
            </p:custDataLst>
          </p:nvPr>
        </p:nvSpPr>
        <p:spPr>
          <a:xfrm>
            <a:off x="661194" y="1476375"/>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96645" y="2058035"/>
            <a:ext cx="999807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（一）发热反应</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原因</a:t>
            </a:r>
            <a:r>
              <a:rPr lang="zh-CN" altLang="en-US" dirty="0">
                <a:latin typeface="微软雅黑" panose="020B0503020204020204" charset="-122"/>
                <a:ea typeface="微软雅黑" panose="020B0503020204020204" charset="-122"/>
              </a:rPr>
              <a:t>　发热是常见的输液反应，常因输入致热物质（致热原、死菌、游离的菌体蛋白或药物成分不纯等）所致。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症状</a:t>
            </a:r>
            <a:r>
              <a:rPr lang="zh-CN" altLang="en-US" dirty="0">
                <a:latin typeface="微软雅黑" panose="020B0503020204020204" charset="-122"/>
                <a:ea typeface="微软雅黑" panose="020B0503020204020204" charset="-122"/>
              </a:rPr>
              <a:t>　主要表现为发冷、寒战、发热（轻者发热常在 38℃左右，严重者高热达 40 ～ 41℃），并伴有恶心、呕吐、头痛、脉快、周身不适等症状。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3. 护理</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（1）反应轻者可减慢输液速度，注意保暖（适当加盖被或给热水袋），观察体温变化。</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（2）反应重者须立即停止输液；高热者给以物理降温，必要时按医嘱给予抗过敏药物或激素治疗。</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96645" y="2249170"/>
            <a:ext cx="1017079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（二）循环负荷过重</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原因</a:t>
            </a:r>
            <a:r>
              <a:rPr lang="zh-CN" altLang="en-US" dirty="0">
                <a:latin typeface="微软雅黑" panose="020B0503020204020204" charset="-122"/>
                <a:ea typeface="微软雅黑" panose="020B0503020204020204" charset="-122"/>
              </a:rPr>
              <a:t>　由于滴速过快，在短期内输入过多液体，使循环血容量急剧增加，心脏负担过重所致。</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症状</a:t>
            </a:r>
            <a:r>
              <a:rPr lang="zh-CN" altLang="en-US" dirty="0">
                <a:latin typeface="微软雅黑" panose="020B0503020204020204" charset="-122"/>
                <a:ea typeface="微软雅黑" panose="020B0503020204020204" charset="-122"/>
              </a:rPr>
              <a:t>　患者可出现急性肺水肿表现，即突然出现胸闷、气短、喀粉红色泡沫样痰；严重时粉红色泡沫样痰液可由口鼻涌出，听诊肺部布满湿啰音，心率快，心律不齐。</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3. 护理</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（1）输液滴速不宜过快，输入液量不可过多，对心脏病患者、老年人和儿童尤需注意。</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（2）当出现以上症状时，应立即停止输液，并通知医生，让患者取端坐位，两腿下垂，以减少静脉回流，减轻心脏负担。</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96645" y="2249170"/>
            <a:ext cx="556069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（4） 高 流 量 氧 气 吸 入</a:t>
            </a:r>
            <a:r>
              <a:rPr lang="zh-CN" altLang="en-US" dirty="0">
                <a:latin typeface="微软雅黑" panose="020B0503020204020204" charset="-122"/>
                <a:ea typeface="微软雅黑" panose="020B0503020204020204" charset="-122"/>
              </a:rPr>
              <a:t>， 并 将 湿 化 瓶 内 水 换 成20% ～ 30% 酒精湿化后吸入，以减低肺泡内泡沫表面张力，使泡沫破裂消散，从而改善肺部气体交换，减轻缺氧症状。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（5）必要时进行四肢轮扎止血带</a:t>
            </a:r>
            <a:r>
              <a:rPr lang="zh-CN" altLang="en-US" dirty="0">
                <a:latin typeface="微软雅黑" panose="020B0503020204020204" charset="-122"/>
                <a:ea typeface="微软雅黑" panose="020B0503020204020204" charset="-122"/>
              </a:rPr>
              <a:t>（须每隔 5 ～ 10 分钟轮流放松肢体，可有效地减少回心血量），待症状缓解后，止血带应逐渐解除。</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771130" y="1965960"/>
            <a:ext cx="2709545" cy="3780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0285" y="2066925"/>
            <a:ext cx="633031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（三）静脉炎</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原因</a:t>
            </a:r>
            <a:r>
              <a:rPr lang="zh-CN" altLang="en-US" dirty="0">
                <a:latin typeface="微软雅黑" panose="020B0503020204020204" charset="-122"/>
                <a:ea typeface="微软雅黑" panose="020B0503020204020204" charset="-122"/>
              </a:rPr>
              <a:t>　　由于长期输注浓度较高、刺激性较强的药物，或静脉内放置刺激性强的塑料管时间过长而引起局部静脉壁的炎性反应；也可因输液过程中无菌操作不严引起局部静脉感染。</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症状</a:t>
            </a:r>
            <a:r>
              <a:rPr lang="zh-CN" altLang="en-US" dirty="0">
                <a:latin typeface="微软雅黑" panose="020B0503020204020204" charset="-122"/>
                <a:ea typeface="微软雅黑" panose="020B0503020204020204" charset="-122"/>
              </a:rPr>
              <a:t>　沿静脉走向出现条索状红线，局部组织红、肿、热、痛，有时伴有畏寒、发热等全身症状。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3. 护理</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　以避免感染，减少对血管壁的刺激为原则。</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433310" y="2593340"/>
            <a:ext cx="3515360" cy="2981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0285" y="2066925"/>
            <a:ext cx="10029825" cy="299974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（四）空气栓塞</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1. 原因</a:t>
            </a:r>
            <a:r>
              <a:rPr lang="zh-CN" altLang="en-US" dirty="0">
                <a:latin typeface="微软雅黑" panose="020B0503020204020204" charset="-122"/>
                <a:ea typeface="微软雅黑" panose="020B0503020204020204" charset="-122"/>
              </a:rPr>
              <a:t>　由于输液管内空气未排尽；导管连接不紧，有漏缝；加压输液、</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输血无人在旁看守，均有发生气栓的危险。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2. 症状</a:t>
            </a:r>
            <a:r>
              <a:rPr lang="zh-CN" altLang="en-US" dirty="0">
                <a:latin typeface="微软雅黑" panose="020B0503020204020204" charset="-122"/>
                <a:ea typeface="微软雅黑" panose="020B0503020204020204" charset="-122"/>
              </a:rPr>
              <a:t>　患者感觉胸部异常不适，濒死感，出现呼吸困难，严重紫绀，听诊心前区可闻及响亮的、持续的“水泡声”，心电图可表现心肌缺血和急性肺心病的改变。</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3. 护理</a:t>
            </a:r>
            <a:r>
              <a:rPr lang="zh-CN" altLang="en-US" dirty="0">
                <a:latin typeface="微软雅黑" panose="020B0503020204020204" charset="-122"/>
                <a:ea typeface="微软雅黑" panose="020B0503020204020204" charset="-122"/>
              </a:rPr>
              <a:t>　（1）输液时必须排尽空气，如需加压输液时，护士应严密观察，不得离开患者，以防液体走空。</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六、常见输液反应及护理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0285" y="2066925"/>
            <a:ext cx="654113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立即使患者左侧卧位和头低足高位，此位置在吸气时可增加胸内压力，以减少空气进入静脉，左侧卧位可使肺动脉的位置在右心室的下部，气泡则向上飘移右心室尖部，避开肺动脉入口，由于心脏跳动，空气被混成泡沫，分次小量进肺动脉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（3）给予高流量氧气吸入，提高患者的血氧浓度，纠正严重缺氧状态。</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（4）拔除较粗、近胸腔的深静脉导管时，应在患者呼气时或嘱患者屏气时进行，必须严密封锁穿刺点。</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818755" y="2285365"/>
            <a:ext cx="3271520" cy="3394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00914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静脉输血法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一、静脉输血的目的</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0285" y="1929130"/>
            <a:ext cx="976122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（1）补充血容量，增加心排量，提升血压，促进血液循环。常用于急性大出血、休克患者。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（2）纠正贫血。常用于因血液系统疾病而引起的严重贫血，以及为某些慢性疾病的患者，增加血浆蛋白及携带氧的能力，改善全身状况。</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（3）增加机体抵抗力。新鲜血液含有多种抗体及白细胞、血小板，输血后可以增强机体抵抗力。</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（4）增加蛋白质，纠正低蛋白血症，改善营养，维持胶体渗透压，减少组织渗出和水肿，保证循环血量。常用于低蛋白血症的患者。</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（5）输入新鲜血，补充各种凝血因子，改善凝血作用，有助于止血。</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（6）促进骨髓系统和网状内皮系统功能。常用于再生障碍性贫血、白血病等。</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953770" y="1062673"/>
            <a:ext cx="9447213" cy="1031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（一）全血</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全血适用于各种原因引起的大出血。</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7"/>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保留了血液中原有的各种成分。</a:t>
              </a:r>
              <a:endPar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8"/>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 新鲜血　</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9"/>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10"/>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1"/>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2"/>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3"/>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保存时间越长，血液成分变化越大，酸性也越大，且钾离子浓度也越高，故大量输血时要防止酸中毒和高血钾症。</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4"/>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库存血</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5"/>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6"/>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7"/>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3400" y="2701925"/>
            <a:ext cx="3081338" cy="2549525"/>
            <a:chOff x="9836" y="4255"/>
            <a:chExt cx="4853" cy="4016"/>
          </a:xfrm>
        </p:grpSpPr>
        <p:sp>
          <p:nvSpPr>
            <p:cNvPr id="8" name="文本框 5"/>
            <p:cNvSpPr txBox="1"/>
            <p:nvPr>
              <p:custDataLst>
                <p:tags r:id="rId18"/>
              </p:custDataLst>
            </p:nvPr>
          </p:nvSpPr>
          <p:spPr>
            <a:xfrm>
              <a:off x="10153" y="486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　对手术过程中出血量较多者，如宫外孕、脾切除等手术，可事先作好回收自体血的准备，收集腹腔内的血液过滤后再经静脉输入。</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9"/>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自体输血　</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20"/>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二、血液制品的种类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itle 6"/>
          <p:cNvSpPr txBox="1"/>
          <p:nvPr>
            <p:custDataLst>
              <p:tags r:id="rId1"/>
            </p:custDataLst>
          </p:nvPr>
        </p:nvSpPr>
        <p:spPr>
          <a:xfrm>
            <a:off x="831850" y="155892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（二）成分血</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custDataLst>
              <p:tags r:id="rId2"/>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3"/>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4"/>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300" noProof="1">
                <a:solidFill>
                  <a:srgbClr val="FFFFFF"/>
                </a:solidFill>
                <a:latin typeface="微软雅黑" panose="020B0503020204020204" charset="-122"/>
                <a:ea typeface="微软雅黑" panose="020B0503020204020204" charset="-122"/>
                <a:cs typeface="+mn-cs"/>
              </a:rPr>
              <a:t>1. 血浆</a:t>
            </a:r>
            <a:endParaRPr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5"/>
            </p:custDataLst>
          </p:nvPr>
        </p:nvSpPr>
        <p:spPr>
          <a:xfrm>
            <a:off x="995363" y="3246438"/>
            <a:ext cx="3003550" cy="2057400"/>
          </a:xfrm>
          <a:prstGeom prst="rect">
            <a:avLst/>
          </a:prstGeom>
          <a:noFill/>
        </p:spPr>
        <p:txBody>
          <a:bodyPr wrap="square" lIns="90000" tIns="46800" rIns="90000" bIns="46800" rtlCol="0" anchor="ctr" anchorCtr="0">
            <a:noAutofit/>
          </a:bodyPr>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血浆是全血经分离后的液体部分，主要成分为血浆蛋白，不含细胞，无凝集原，因此不出现凝集反应，同时不必验血型，保存期长。</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6"/>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7"/>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8"/>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2. 血细胞</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9"/>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（1）红细胞：是制造血浆的副产品，适用于贫血患者。</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（2）白细胞：适用于粒细胞缺乏症患者。</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（3）血小板：适用于血小板减少性紫癜患者。</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10"/>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1"/>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2"/>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3. 血浆蛋白成分</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3"/>
            </p:custDataLst>
          </p:nvPr>
        </p:nvSpPr>
        <p:spPr>
          <a:xfrm>
            <a:off x="8156575" y="3246755"/>
            <a:ext cx="3078480"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（1）白蛋白液：从血浆中提取制成。临床上常用的是稀释成 5% 白蛋白液，具有维持胶体渗透压、扩充血容量和增加血浆蛋白的作用。</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（2）其他血液制品：如纤维蛋白原、凝血因子、抗血友病球蛋白。</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4"/>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二、血液制品的种类</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三、静脉输血方法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8855" y="1885950"/>
            <a:ext cx="1006475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【目的】</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（1）为患者补充血容量，改善血液循环。（2）为患者补充红细胞，纠正贫血。（3）为患者补充各种凝血因子、血小板，改善凝血功能。（4）为患者输入新鲜血液，补充抗体及白细胞，增加机体抵抗力。</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【评估】</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（1）患者的身体、心理、社会状况：包括病情与躯体活动能力、患者的病损部位与理解合作程度、心理状态等。（2）患者的血型、输血史及过敏史。（3）穿刺静脉情况。</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衣帽整洁，修剪指甲，洗手，戴口罩。2. 用物准备　同“周围静脉输液”用物，另备一次性输血器、采血针、配血管、0.9%NS 250 mL、血液或血制品。3. 患者准备　了解静脉输血的步骤及配合方法，排空大小便，舒适卧位。4. 环境准备　整洁、安静、安全。</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6"/>
          <p:cNvSpPr txBox="1"/>
          <p:nvPr>
            <p:custDataLst>
              <p:tags r:id="rId1"/>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三、静脉输血方法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01675" y="822325"/>
            <a:ext cx="10064750" cy="82994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静脉输血术的操作步骤及要点说明见表 8-3。</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1218565" y="2237105"/>
            <a:ext cx="4787900" cy="3308350"/>
          </a:xfrm>
          <a:prstGeom prst="rect">
            <a:avLst/>
          </a:prstGeom>
        </p:spPr>
      </p:pic>
      <p:pic>
        <p:nvPicPr>
          <p:cNvPr id="5" name="图片 4"/>
          <p:cNvPicPr>
            <a:picLocks noChangeAspect="1"/>
          </p:cNvPicPr>
          <p:nvPr/>
        </p:nvPicPr>
        <p:blipFill>
          <a:blip r:embed="rId3"/>
          <a:stretch>
            <a:fillRect/>
          </a:stretch>
        </p:blipFill>
        <p:spPr>
          <a:xfrm>
            <a:off x="6811010" y="1172845"/>
            <a:ext cx="3895090" cy="5150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55395"/>
            <a:ext cx="10870565" cy="49085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三、静脉输血方法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1070" y="1447800"/>
            <a:ext cx="10064750" cy="4523105"/>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【评价】</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（1）正确执行无菌操作。（2）在取血和输血过程中，严格执行查对制度。（3）操作规范，轻、稳、准确，穿刺成功。（4）输血过程中，无血液浪费现象。</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【注意事项】</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（1）输血前必须经两人核对无误方可输入。（2）血液取回后勿振荡、加温，避免血液成分破坏引起不良反应。（3）输入两个以上供血者的血液时，在两份血液之间输入 0.9% 氯化钠溶液，防止发生反应。（4）开始输血时速度宜慢，观察 15 分钟，无不良反应后，将流速调节至要求速度。（5）输血袋用后需低温保存 24 小时。</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【健康教育】</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向患者说明调节输血速度的依据，告知患者不能自行调节输血速度。（2）向患者介绍常见的输血反应及防治方法，告知患者，一旦出现输血反应，应立即使用呼叫器。（3）向患者介绍有关血型知识、做血型鉴定以及交叉配血试验的意义。（4）向患者介绍输血的适应证和禁忌证。</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四、常见输血反应及护理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21715" y="1715770"/>
            <a:ext cx="1001585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（一）溶血反应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它是输血中最严重的一种反应，是由于受血者或供血者的红细胞发生异常破坏或溶解引起的一系列临床症状。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原因</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（1）输入异型血。（2）输血前红细胞已变质溶解。（3）Rh 因子所致溶血。此种类型较少发生。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症状</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第一阶段：由于红细胞凝集成团，阻塞部分小血管，从而引出四肢麻木、头胀痛、胸闷、腰背剧痛、恶心呕吐等。第二阶段：由于红细胞发生溶解，大量血红蛋白散布到血浆中，则出现黄疸和血红蛋白尿（酱油色）。</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四、常见输血反应及护理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7755" y="2136775"/>
            <a:ext cx="1001585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第三阶段：由于大量的血红蛋白从血浆进入肾小管，遇酸性物质而变成结晶体，临床出现急性肾功能衰竭症状，严重者可致死亡。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（1）防治方法：认真做好血型鉴定、交叉配血试验及输血前的核对工作，避免发生差错，严格执行血液保存要求。（2）立即停止输血，给予氧气吸入，并通知医生。（3）根据医嘱予 0.1% 肾上腺素 0.5 ～ 1 mL 皮下注射，或用抗过敏药物和激素如异丙嗪、氢化可的松或地塞米松等。（4）保护肾脏：为解除肾血管痉挛，可行双侧腰封或肾区热敷。（5）密切观察病情，尤其血压、尿量，一旦出现尿少、尿闭者，按急性肾功能衰竭处理。</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四、常见输血反应及护理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7755" y="2136775"/>
            <a:ext cx="10015855"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（三）过敏反应</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过敏反应多发生在输血数分钟后，也可在输血中或输血后发生。</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原因</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（1）患者为过敏体质，平时对某些物质易引起过敏，血液中的异体蛋白质与过敏机体的组织细胞（蛋白质）结合，形成完全抗原而致敏。</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（2）输入血液中含有致敏物质，如供血者在献血前用过可致敏的药物或食物。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（3）多次输血产生过敏性抗体，当再次输血时，这种抗体和抗原相互作用而发生过敏反应。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症状　其表现轻重不一，轻者为皮肤瘙痒，局部或全身出现荨麻疹。</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四、常见输血反应及护理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87755" y="1929130"/>
            <a:ext cx="1001585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护理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（1）防治方法：①为防止过敏反应的发生，可在输血前给予口服抗组织胺类药物预防反应。②不选用有过敏史的献血者。③献血者在采血前 4 小时内不宜吃富含高蛋白质和脂肪的食物，可饮糖水或仅用少量清淡饮食，以免血中含有致敏物质。</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（2）一旦发生过敏反应，应立即停止输血，根据医嘱皮下或静脉注射1:1 000 肾上腺素 0.5 ～ 1 mL。 （3）抗过敏治疗，可选用抗过敏药物如苯海拉明、扑尔敏、氢化可的松和地塞米松等治疗。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（4）有循环衰竭时用抗休克治疗。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（5）喉头水肿伴有严重呼吸困难者，需作气管切开。</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96060"/>
            <a:ext cx="10870565" cy="447738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四、常见输血反应及护理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1235" y="1727200"/>
            <a:ext cx="10015855" cy="424624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（四）与大量快速输血有关的反应</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循环负荷过重　心脏代偿功能减退的患者，如心脏病患者、老年或小儿输血量过多或速度过快，都可增加心脏负担，甚至引起心力衰竭。</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出血倾向　其临床表现为皮肤出血。</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枸橼酸钠中毒反应、低血钙、高血钾、酸碱失衡　正常情况下枸橼酸钠在肝内很快代谢为碳酸氢钠，故缓慢输入不致引起中毒，但大量输入时，枸橼酸钠可与钙结合，导致血钙下降，患者出现脉压小、血压下降及低血钙所致的手足抽搐，所以每输 1 000 mL 血时，常规给 10% 葡萄糖酸钙 10 mL预防发生低血钙。</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其他　如空气栓塞、细菌反应、体温过低。体温过低是因为大量输入冷藏的库存血，使患者体温迅速下降，而发生心室纤颤（特别在低钙高钾的情况下更易发生）。</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单元八</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静脉输液和输血法</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718185" y="3847465"/>
            <a:ext cx="3100705" cy="267652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sz="1400" dirty="0" smtClean="0"/>
              <a:t>1. 能记住静脉输液的目的、常用溶液的种类及作用；能举例说出临床静脉输液的方法、输液反应的种类和处理；能够计算输液速度与时间。</a:t>
            </a:r>
            <a:endParaRPr sz="1400" dirty="0" smtClean="0"/>
          </a:p>
          <a:p>
            <a:pPr algn="just" fontAlgn="auto">
              <a:lnSpc>
                <a:spcPct val="150000"/>
              </a:lnSpc>
              <a:spcBef>
                <a:spcPts val="0"/>
              </a:spcBef>
              <a:spcAft>
                <a:spcPts val="0"/>
              </a:spcAft>
            </a:pPr>
            <a:r>
              <a:rPr sz="1400" dirty="0" smtClean="0"/>
              <a:t>2. 能记住静脉输血的目的、血液制品的种类及用途；能举例说出临床常见的输血反应及处理。</a:t>
            </a:r>
            <a:endParaRPr sz="1400" dirty="0" smtClean="0"/>
          </a:p>
          <a:p>
            <a:pPr algn="just" fontAlgn="auto">
              <a:lnSpc>
                <a:spcPct val="150000"/>
              </a:lnSpc>
              <a:spcBef>
                <a:spcPts val="0"/>
              </a:spcBef>
              <a:spcAft>
                <a:spcPts val="0"/>
              </a:spcAft>
            </a:pPr>
            <a:r>
              <a:rPr sz="1400" dirty="0" smtClean="0"/>
              <a:t>3. 知道静脉输血技术的操作要点。</a:t>
            </a:r>
            <a:endParaRPr sz="1400" dirty="0" smtClean="0"/>
          </a:p>
        </p:txBody>
      </p:sp>
      <p:sp>
        <p:nvSpPr>
          <p:cNvPr id="5" name="文本框 22"/>
          <p:cNvSpPr txBox="1"/>
          <p:nvPr/>
        </p:nvSpPr>
        <p:spPr>
          <a:xfrm flipH="1">
            <a:off x="4954270" y="4088765"/>
            <a:ext cx="2655570" cy="13836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1. 准确识别静脉输液反应和静脉输血反应。</a:t>
            </a:r>
            <a:endParaRPr lang="zh-CN" altLang="en-US" sz="1400" dirty="0" smtClean="0"/>
          </a:p>
          <a:p>
            <a:pPr algn="just" fontAlgn="auto">
              <a:lnSpc>
                <a:spcPct val="150000"/>
              </a:lnSpc>
              <a:spcBef>
                <a:spcPts val="0"/>
              </a:spcBef>
              <a:spcAft>
                <a:spcPts val="0"/>
              </a:spcAft>
            </a:pPr>
            <a:r>
              <a:rPr lang="zh-CN" altLang="en-US" sz="1400" dirty="0" smtClean="0"/>
              <a:t>2. 能够在模拟环境下正确完成密闭式静脉输液技术的操作。</a:t>
            </a:r>
            <a:endParaRPr lang="zh-CN" altLang="en-US" sz="1400" dirty="0" smtClean="0"/>
          </a:p>
        </p:txBody>
      </p:sp>
      <p:sp>
        <p:nvSpPr>
          <p:cNvPr id="6" name="文本框 22"/>
          <p:cNvSpPr txBox="1"/>
          <p:nvPr/>
        </p:nvSpPr>
        <p:spPr>
          <a:xfrm flipH="1">
            <a:off x="8314690" y="4088765"/>
            <a:ext cx="2618105" cy="73723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50000"/>
              </a:lnSpc>
              <a:spcBef>
                <a:spcPts val="0"/>
              </a:spcBef>
              <a:spcAft>
                <a:spcPts val="0"/>
              </a:spcAft>
            </a:pPr>
            <a:r>
              <a:rPr lang="zh-CN" altLang="en-US" sz="1400" dirty="0" smtClean="0"/>
              <a:t>能够快速分析、判断并处理输液故障，保证患者的安全。</a:t>
            </a:r>
            <a:endParaRPr lang="zh-CN" altLang="en-US" sz="1400"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132049" y="2009140"/>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静脉输液法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一、静脉输液的目的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5995" y="1929130"/>
            <a:ext cx="722820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（1）补充血容量，改善微循环，维持血压，常用于治疗严重烧伤、出血、休克等。</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（2）补充水和电解质，维持酸碱平衡，常用于各种原因的脱水、酸碱平衡紊乱、禁食、大手术后。</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（3）输入药物，达到解毒、控制感染、利尿和治疗疾病的目的。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（4）补充营养，维持热量，促进组织修复，获得正氮平衡。</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（5）输入脱水剂，提高血液的渗透压，以达到预防或减轻脑水肿，降低颅内压，改善中枢神经系统功能的目的，同时通过高渗作用，达到利尿消肿的作用。</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519795" y="2088515"/>
            <a:ext cx="2517140" cy="3511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gray">
          <a:xfrm>
            <a:off x="985520" y="199993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2"/>
            </p:custDataLst>
          </p:nvPr>
        </p:nvSpPr>
        <p:spPr bwMode="gray">
          <a:xfrm>
            <a:off x="985520" y="291433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3"/>
            </p:custDataLst>
          </p:nvPr>
        </p:nvSpPr>
        <p:spPr>
          <a:xfrm>
            <a:off x="985520" y="212852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300" noProof="1">
                <a:solidFill>
                  <a:srgbClr val="FFFFFF"/>
                </a:solidFill>
                <a:latin typeface="微软雅黑" panose="020B0503020204020204" charset="-122"/>
                <a:ea typeface="微软雅黑" panose="020B0503020204020204" charset="-122"/>
                <a:cs typeface="+mn-cs"/>
              </a:rPr>
              <a:t>（一）晶体溶液</a:t>
            </a:r>
            <a:endParaRPr sz="1600"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4"/>
            </p:custDataLst>
          </p:nvPr>
        </p:nvSpPr>
        <p:spPr>
          <a:xfrm>
            <a:off x="1149033" y="2930208"/>
            <a:ext cx="3003550" cy="2057400"/>
          </a:xfrm>
          <a:prstGeom prst="rect">
            <a:avLst/>
          </a:prstGeom>
          <a:noFill/>
        </p:spPr>
        <p:txBody>
          <a:bodyPr wrap="square" lIns="90000" tIns="46800" rIns="90000" bIns="46800" rtlCol="0" anchor="ctr" anchorCtr="0">
            <a:normAutofit/>
          </a:bodyPr>
          <a:p>
            <a:pPr marL="285750" indent="-285750" algn="just" fontAlgn="ctr">
              <a:lnSpc>
                <a:spcPct val="140000"/>
              </a:lnSpc>
              <a:spcBef>
                <a:spcPts val="100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晶体溶液的分子量小，在血管内存留时间短，对维持细胞内外水分的相对平衡，纠正体内的水、电解质失调效果显著。</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5"/>
            </p:custDataLst>
          </p:nvPr>
        </p:nvSpPr>
        <p:spPr bwMode="gray">
          <a:xfrm>
            <a:off x="4562158" y="199993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6"/>
            </p:custDataLst>
          </p:nvPr>
        </p:nvSpPr>
        <p:spPr bwMode="gray">
          <a:xfrm>
            <a:off x="4562158" y="291433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562158" y="212693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rPr>
              <a:t>（二）胶体溶液</a:t>
            </a:r>
            <a:endParaRPr sz="1600"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8"/>
            </p:custDataLst>
          </p:nvPr>
        </p:nvSpPr>
        <p:spPr>
          <a:xfrm>
            <a:off x="4716145" y="2930525"/>
            <a:ext cx="3072765"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胶体溶液的分子量大，在血液内存留时间长，能有效维持血浆胶体渗透压，增加血容量，改善微循环，提高血压。</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9"/>
            </p:custDataLst>
          </p:nvPr>
        </p:nvSpPr>
        <p:spPr bwMode="gray">
          <a:xfrm>
            <a:off x="8138795" y="199993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0"/>
            </p:custDataLst>
          </p:nvPr>
        </p:nvSpPr>
        <p:spPr bwMode="gray">
          <a:xfrm>
            <a:off x="8138795" y="291433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1"/>
            </p:custDataLst>
          </p:nvPr>
        </p:nvSpPr>
        <p:spPr>
          <a:xfrm>
            <a:off x="8138795" y="212693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spc="100" noProof="1">
                <a:solidFill>
                  <a:srgbClr val="FFFFFF"/>
                </a:solidFill>
                <a:latin typeface="微软雅黑" panose="020B0503020204020204" charset="-122"/>
                <a:ea typeface="微软雅黑" panose="020B0503020204020204" charset="-122"/>
                <a:cs typeface="+mn-cs"/>
              </a:rPr>
              <a:t>（三）静脉高营养溶液</a:t>
            </a:r>
            <a:endParaRPr sz="1600"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2"/>
            </p:custDataLst>
          </p:nvPr>
        </p:nvSpPr>
        <p:spPr>
          <a:xfrm>
            <a:off x="8310245" y="2930208"/>
            <a:ext cx="2998788" cy="2057400"/>
          </a:xfrm>
          <a:prstGeom prst="rect">
            <a:avLst/>
          </a:prstGeom>
          <a:noFill/>
        </p:spPr>
        <p:txBody>
          <a:bodyPr wrap="square" lIns="90000" tIns="46800" rIns="90000" bIns="46800" rtlCol="0" anchor="ctr" anchorCtr="0">
            <a:normAutofit lnSpcReduction="10000"/>
          </a:bodyPr>
          <a:p>
            <a:pPr marL="285750" indent="-285750" algn="just">
              <a:lnSpc>
                <a:spcPct val="140000"/>
              </a:lnSpc>
              <a:spcBef>
                <a:spcPts val="0"/>
              </a:spcBef>
              <a:spcAft>
                <a:spcPts val="0"/>
              </a:spcAft>
              <a:buSzPct val="100000"/>
              <a:buFont typeface="Wingdings" panose="05000000000000000000" charset="0"/>
              <a:buChar char="l"/>
            </a:pPr>
            <a:r>
              <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rPr>
              <a:t>高营养溶液能供给患者热量，维持正氮平衡，补充各种维生素和矿物质。其成分主要由氨基酸、脂肪酸、维生素、矿物质、高浓度葡萄糖或右旋糖苷以及水分组成。</a:t>
            </a:r>
            <a:endParaRPr lang="zh-CN" altLang="en-US" sz="1400"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3"/>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一、静脉输液的目的</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三、常用静脉输液法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39495" y="2000885"/>
            <a:ext cx="10113010"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（一）周围静脉输液术</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按照医嘱正确地为患者实施输液治疗，达到补充水分、电解质，维持酸碱平衡；补充营养；输入药物，治疗疾病；增加血容量，维持血压的目的。</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身体情况　收集患者的病史、体征及实验室检查结果等资料，评估患者的皮肤情况、脱水类型、心肺功能等情况，明确输液目的。2. 穿刺静脉　根据病情、输液量、液体的种类及患者年龄选用静脉，一般选用四肢浅表静脉。3. 输注药液　包括评估药物的作用、副作用，药物的质量、有效期以及有无药物配伍禁忌。4. 心理、社会状况　了解患者的心理状态及对输液有关知识的知晓程度，为心理护理及健康教育提供依据。</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00.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07.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1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2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3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3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3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7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7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7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7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80.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1.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3.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85.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8.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90.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9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4.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98.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6172</Words>
  <Application>WPS 演示</Application>
  <PresentationFormat>自定义</PresentationFormat>
  <Paragraphs>371</Paragraphs>
  <Slides>36</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36</vt:i4>
      </vt:variant>
    </vt:vector>
  </HeadingPairs>
  <TitlesOfParts>
    <vt:vector size="49"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254</cp:revision>
  <dcterms:created xsi:type="dcterms:W3CDTF">2019-11-11T13:37:00Z</dcterms:created>
  <dcterms:modified xsi:type="dcterms:W3CDTF">2022-02-28T08:00:32Z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